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01035"/>
    <a:srgbClr val="5B9B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70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ndre\OneDrive\Parlament%20Oana\07_Promovare\21_Materiale%20promo%20pres&#259;\Evolu&#539;ie%20paricipare%20femeil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rgbClr val="201035"/>
              </a:solidFill>
              <a:latin typeface="Trebuchet MS" panose="020B0603020202020204" pitchFamily="34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Women MPs precentage</c:v>
                </c:pt>
              </c:strCache>
            </c:strRef>
          </c:tx>
          <c:spPr>
            <a:ln w="28575" cap="rnd">
              <a:solidFill>
                <a:srgbClr val="201035"/>
              </a:solidFill>
              <a:round/>
            </a:ln>
            <a:effectLst/>
          </c:spPr>
          <c:marker>
            <c:symbol val="none"/>
          </c:marker>
          <c:dLbls>
            <c:dLbl>
              <c:idx val="6"/>
              <c:layout>
                <c:manualLayout>
                  <c:x val="-3.7498684574993738E-2"/>
                  <c:y val="-4.243758000718644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C82E-47E0-B81C-485D557066E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rgbClr val="201035"/>
                    </a:solidFill>
                    <a:latin typeface="Trebuchet MS" panose="020B06030202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Sheet1!$A$2:$A$10</c:f>
              <c:strCache>
                <c:ptCount val="9"/>
                <c:pt idx="0">
                  <c:v>1990-1992</c:v>
                </c:pt>
                <c:pt idx="1">
                  <c:v>1992-1996</c:v>
                </c:pt>
                <c:pt idx="2">
                  <c:v>1996-2000</c:v>
                </c:pt>
                <c:pt idx="3">
                  <c:v>2000-2004</c:v>
                </c:pt>
                <c:pt idx="4">
                  <c:v>2004-2008</c:v>
                </c:pt>
                <c:pt idx="5">
                  <c:v>2008-2012</c:v>
                </c:pt>
                <c:pt idx="6">
                  <c:v>2012-2016</c:v>
                </c:pt>
                <c:pt idx="7">
                  <c:v>2016-2020</c:v>
                </c:pt>
                <c:pt idx="8">
                  <c:v>2020-2024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4.93</c:v>
                </c:pt>
                <c:pt idx="1">
                  <c:v>3.64</c:v>
                </c:pt>
                <c:pt idx="2">
                  <c:v>5.79</c:v>
                </c:pt>
                <c:pt idx="3">
                  <c:v>10.51</c:v>
                </c:pt>
                <c:pt idx="4">
                  <c:v>12.23</c:v>
                </c:pt>
                <c:pt idx="5">
                  <c:v>9.01</c:v>
                </c:pt>
                <c:pt idx="6">
                  <c:v>13.51</c:v>
                </c:pt>
                <c:pt idx="7">
                  <c:v>18.66</c:v>
                </c:pt>
                <c:pt idx="8">
                  <c:v>17.38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82E-47E0-B81C-485D557066E9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smooth val="0"/>
        <c:axId val="182175951"/>
        <c:axId val="182176783"/>
      </c:lineChart>
      <c:catAx>
        <c:axId val="18217595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rgbClr val="201035"/>
                </a:solidFill>
                <a:latin typeface="Trebuchet MS" panose="020B0603020202020204" pitchFamily="34" charset="0"/>
                <a:ea typeface="+mn-ea"/>
                <a:cs typeface="+mn-cs"/>
              </a:defRPr>
            </a:pPr>
            <a:endParaRPr lang="en-US"/>
          </a:p>
        </c:txPr>
        <c:crossAx val="182176783"/>
        <c:crosses val="autoZero"/>
        <c:auto val="1"/>
        <c:lblAlgn val="ctr"/>
        <c:lblOffset val="100"/>
        <c:noMultiLvlLbl val="0"/>
      </c:catAx>
      <c:valAx>
        <c:axId val="18217678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rgbClr val="201035"/>
                </a:solidFill>
                <a:latin typeface="Trebuchet MS" panose="020B0603020202020204" pitchFamily="34" charset="0"/>
                <a:ea typeface="+mn-ea"/>
                <a:cs typeface="+mn-cs"/>
              </a:defRPr>
            </a:pPr>
            <a:endParaRPr lang="en-US"/>
          </a:p>
        </c:txPr>
        <c:crossAx val="18217595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4812FD-D60E-4858-BC02-A303ACD53314}" type="datetimeFigureOut">
              <a:rPr lang="en-GB" smtClean="0"/>
              <a:t>02/02/2021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D3C2D-6F29-4C0D-85EB-5D354AF6991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8635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03441" y="267926"/>
            <a:ext cx="5650361" cy="756892"/>
          </a:xfrm>
        </p:spPr>
        <p:txBody>
          <a:bodyPr>
            <a:normAutofit/>
          </a:bodyPr>
          <a:lstStyle>
            <a:lvl1pPr algn="r">
              <a:defRPr sz="2000">
                <a:solidFill>
                  <a:srgbClr val="201035"/>
                </a:solidFill>
                <a:latin typeface="Trebuchet MS" panose="020B060302020202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2926" y="1219200"/>
            <a:ext cx="10780875" cy="4957763"/>
          </a:xfrm>
        </p:spPr>
        <p:txBody>
          <a:bodyPr>
            <a:normAutofit/>
          </a:bodyPr>
          <a:lstStyle>
            <a:lvl1pPr marL="228600" indent="-228600">
              <a:buClr>
                <a:srgbClr val="FEC60F"/>
              </a:buClr>
              <a:buFont typeface="Symbol" panose="05050102010706020507" pitchFamily="18" charset="2"/>
              <a:buChar char=""/>
              <a:defRPr sz="2400">
                <a:latin typeface="Trebuchet MS" panose="020B0603020202020204" pitchFamily="34" charset="0"/>
              </a:defRPr>
            </a:lvl1pPr>
            <a:lvl2pPr marL="685800" indent="-228600">
              <a:buClr>
                <a:srgbClr val="FEC60F"/>
              </a:buClr>
              <a:buFont typeface="Symbol" panose="05050102010706020507" pitchFamily="18" charset="2"/>
              <a:buChar char=""/>
              <a:defRPr sz="2000">
                <a:latin typeface="Trebuchet MS" panose="020B0603020202020204" pitchFamily="34" charset="0"/>
              </a:defRPr>
            </a:lvl2pPr>
            <a:lvl3pPr marL="1143000" indent="-228600">
              <a:buClr>
                <a:srgbClr val="FEC60F"/>
              </a:buClr>
              <a:buFont typeface="Symbol" panose="05050102010706020507" pitchFamily="18" charset="2"/>
              <a:buChar char=""/>
              <a:defRPr sz="1800">
                <a:latin typeface="Trebuchet MS" panose="020B0603020202020204" pitchFamily="34" charset="0"/>
              </a:defRPr>
            </a:lvl3pPr>
            <a:lvl4pPr marL="1600200" indent="-228600">
              <a:buClr>
                <a:srgbClr val="FEC60F"/>
              </a:buClr>
              <a:buFont typeface="Symbol" panose="05050102010706020507" pitchFamily="18" charset="2"/>
              <a:buChar char=""/>
              <a:defRPr sz="1600">
                <a:latin typeface="Trebuchet MS" panose="020B0603020202020204" pitchFamily="34" charset="0"/>
              </a:defRPr>
            </a:lvl4pPr>
            <a:lvl5pPr marL="2057400" indent="-228600">
              <a:buClr>
                <a:srgbClr val="FEC60F"/>
              </a:buClr>
              <a:buFont typeface="Symbol" panose="05050102010706020507" pitchFamily="18" charset="2"/>
              <a:buChar char=""/>
              <a:defRPr sz="1600">
                <a:latin typeface="Trebuchet MS" panose="020B0603020202020204" pitchFamily="34" charset="0"/>
              </a:defRPr>
            </a:lvl5pPr>
          </a:lstStyle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4812FD-D60E-4858-BC02-A303ACD53314}" type="datetimeFigureOut">
              <a:rPr lang="en-GB" smtClean="0"/>
              <a:t>02/02/2021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091941" y="6538915"/>
            <a:ext cx="2743200" cy="365125"/>
          </a:xfrm>
        </p:spPr>
        <p:txBody>
          <a:bodyPr/>
          <a:lstStyle/>
          <a:p>
            <a:fld id="{E10D3C2D-6F29-4C0D-85EB-5D354AF69917}" type="slidenum">
              <a:rPr lang="en-GB" smtClean="0"/>
              <a:t>‹#›</a:t>
            </a:fld>
            <a:endParaRPr lang="en-GB"/>
          </a:p>
        </p:txBody>
      </p:sp>
      <p:sp>
        <p:nvSpPr>
          <p:cNvPr id="8" name="Rectangle 7"/>
          <p:cNvSpPr/>
          <p:nvPr userDrawn="1"/>
        </p:nvSpPr>
        <p:spPr>
          <a:xfrm>
            <a:off x="0" y="6479177"/>
            <a:ext cx="12192000" cy="378823"/>
          </a:xfrm>
          <a:prstGeom prst="rect">
            <a:avLst/>
          </a:prstGeom>
          <a:solidFill>
            <a:srgbClr val="2010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sp>
        <p:nvSpPr>
          <p:cNvPr id="9" name="TextBox 8"/>
          <p:cNvSpPr txBox="1"/>
          <p:nvPr userDrawn="1"/>
        </p:nvSpPr>
        <p:spPr>
          <a:xfrm>
            <a:off x="572924" y="6512739"/>
            <a:ext cx="369948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o-RO" sz="900" dirty="0" smtClean="0">
                <a:solidFill>
                  <a:schemeClr val="bg1"/>
                </a:solidFill>
                <a:latin typeface="Trebuchet MS" panose="020B0603020202020204" pitchFamily="34" charset="0"/>
              </a:rPr>
              <a:t>www.oanabizgan.com </a:t>
            </a:r>
            <a:r>
              <a:rPr lang="ro-RO" sz="900" dirty="0" smtClean="0">
                <a:solidFill>
                  <a:schemeClr val="bg1"/>
                </a:solidFill>
                <a:latin typeface="Trebuchet MS" panose="020B0603020202020204" pitchFamily="34" charset="0"/>
                <a:sym typeface="Symbol" panose="05050102010706020507" pitchFamily="18" charset="2"/>
              </a:rPr>
              <a:t></a:t>
            </a:r>
            <a:r>
              <a:rPr lang="ro-RO" sz="900" baseline="0" dirty="0" smtClean="0">
                <a:solidFill>
                  <a:schemeClr val="bg1"/>
                </a:solidFill>
                <a:latin typeface="Trebuchet MS" panose="020B0603020202020204" pitchFamily="34" charset="0"/>
                <a:sym typeface="Symbol" panose="05050102010706020507" pitchFamily="18" charset="2"/>
              </a:rPr>
              <a:t> </a:t>
            </a:r>
            <a:r>
              <a:rPr lang="ro-RO" sz="900" baseline="0" dirty="0" smtClean="0">
                <a:solidFill>
                  <a:schemeClr val="bg1"/>
                </a:solidFill>
                <a:latin typeface="Trebuchet MS" panose="020B0603020202020204" pitchFamily="34" charset="0"/>
                <a:sym typeface="Symbol" panose="05050102010706020507" pitchFamily="18" charset="2"/>
              </a:rPr>
              <a:t>February</a:t>
            </a:r>
            <a:r>
              <a:rPr lang="en-US" sz="900" baseline="0" dirty="0" smtClean="0">
                <a:solidFill>
                  <a:schemeClr val="bg1"/>
                </a:solidFill>
                <a:latin typeface="Trebuchet MS" panose="020B0603020202020204" pitchFamily="34" charset="0"/>
                <a:sym typeface="Symbol" panose="05050102010706020507" pitchFamily="18" charset="2"/>
              </a:rPr>
              <a:t> 202</a:t>
            </a:r>
            <a:r>
              <a:rPr lang="ro-RO" sz="900" baseline="0" dirty="0" smtClean="0">
                <a:solidFill>
                  <a:schemeClr val="bg1"/>
                </a:solidFill>
                <a:latin typeface="Trebuchet MS" panose="020B0603020202020204" pitchFamily="34" charset="0"/>
                <a:sym typeface="Symbol" panose="05050102010706020507" pitchFamily="18" charset="2"/>
              </a:rPr>
              <a:t>1</a:t>
            </a:r>
            <a:endParaRPr lang="en-GB" sz="900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5611503" y="892931"/>
            <a:ext cx="5742298" cy="2187"/>
          </a:xfrm>
          <a:prstGeom prst="line">
            <a:avLst/>
          </a:prstGeom>
          <a:ln w="19050">
            <a:solidFill>
              <a:srgbClr val="FEC60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Diamond 14"/>
          <p:cNvSpPr/>
          <p:nvPr userDrawn="1"/>
        </p:nvSpPr>
        <p:spPr>
          <a:xfrm rot="10800000">
            <a:off x="5458557" y="805575"/>
            <a:ext cx="152946" cy="174711"/>
          </a:xfrm>
          <a:prstGeom prst="diamond">
            <a:avLst/>
          </a:prstGeom>
          <a:solidFill>
            <a:srgbClr val="FEC60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>
              <a:solidFill>
                <a:srgbClr val="FEC60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60993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solidFill>
          <a:srgbClr val="2010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38304" y="3820614"/>
            <a:ext cx="7409147" cy="709610"/>
          </a:xfrm>
        </p:spPr>
        <p:txBody>
          <a:bodyPr anchor="b">
            <a:normAutofit/>
          </a:bodyPr>
          <a:lstStyle>
            <a:lvl1pPr algn="r">
              <a:defRPr sz="3200">
                <a:solidFill>
                  <a:schemeClr val="bg1"/>
                </a:solidFill>
                <a:latin typeface="Trebuchet MS" panose="020B060302020202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4812FD-D60E-4858-BC02-A303ACD53314}" type="datetimeFigureOut">
              <a:rPr lang="en-GB" smtClean="0"/>
              <a:t>02/02/2021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D3C2D-6F29-4C0D-85EB-5D354AF69917}" type="slidenum">
              <a:rPr lang="en-GB" smtClean="0"/>
              <a:t>‹#›</a:t>
            </a:fld>
            <a:endParaRPr lang="en-GB"/>
          </a:p>
        </p:txBody>
      </p:sp>
      <p:sp>
        <p:nvSpPr>
          <p:cNvPr id="7" name="Rectangle 6"/>
          <p:cNvSpPr/>
          <p:nvPr userDrawn="1"/>
        </p:nvSpPr>
        <p:spPr>
          <a:xfrm>
            <a:off x="831852" y="6352146"/>
            <a:ext cx="432630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ro-RO" sz="1400" dirty="0" smtClean="0">
                <a:solidFill>
                  <a:schemeClr val="bg1"/>
                </a:solidFill>
                <a:latin typeface="Trebuchet MS" panose="020B0603020202020204" pitchFamily="34" charset="0"/>
              </a:rPr>
              <a:t>www.oanabizgan.com </a:t>
            </a:r>
            <a:r>
              <a:rPr lang="ro-RO" sz="1400" dirty="0" smtClean="0">
                <a:solidFill>
                  <a:schemeClr val="bg1"/>
                </a:solidFill>
                <a:latin typeface="Trebuchet MS" panose="020B0603020202020204" pitchFamily="34" charset="0"/>
                <a:sym typeface="Symbol" panose="05050102010706020507" pitchFamily="18" charset="2"/>
              </a:rPr>
              <a:t></a:t>
            </a:r>
            <a:r>
              <a:rPr lang="ro-RO" sz="1400" baseline="0" dirty="0" smtClean="0">
                <a:solidFill>
                  <a:schemeClr val="bg1"/>
                </a:solidFill>
                <a:latin typeface="Trebuchet MS" panose="020B0603020202020204" pitchFamily="34" charset="0"/>
                <a:sym typeface="Symbol" panose="05050102010706020507" pitchFamily="18" charset="2"/>
              </a:rPr>
              <a:t> Decembrie 2020</a:t>
            </a:r>
          </a:p>
        </p:txBody>
      </p:sp>
      <p:grpSp>
        <p:nvGrpSpPr>
          <p:cNvPr id="8" name="Group 7"/>
          <p:cNvGrpSpPr/>
          <p:nvPr userDrawn="1"/>
        </p:nvGrpSpPr>
        <p:grpSpPr>
          <a:xfrm>
            <a:off x="3438491" y="4535241"/>
            <a:ext cx="7908961" cy="285748"/>
            <a:chOff x="4322015" y="789998"/>
            <a:chExt cx="8535035" cy="209542"/>
          </a:xfrm>
        </p:grpSpPr>
        <p:cxnSp>
          <p:nvCxnSpPr>
            <p:cNvPr id="9" name="Straight Connector 8"/>
            <p:cNvCxnSpPr/>
            <p:nvPr userDrawn="1"/>
          </p:nvCxnSpPr>
          <p:spPr>
            <a:xfrm flipV="1">
              <a:off x="4559344" y="892929"/>
              <a:ext cx="8297706" cy="1"/>
            </a:xfrm>
            <a:prstGeom prst="line">
              <a:avLst/>
            </a:prstGeom>
            <a:ln w="19050">
              <a:solidFill>
                <a:srgbClr val="FEC60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Diamond 9"/>
            <p:cNvSpPr/>
            <p:nvPr userDrawn="1"/>
          </p:nvSpPr>
          <p:spPr>
            <a:xfrm>
              <a:off x="4322015" y="789998"/>
              <a:ext cx="274683" cy="209542"/>
            </a:xfrm>
            <a:prstGeom prst="diamond">
              <a:avLst/>
            </a:prstGeom>
            <a:solidFill>
              <a:srgbClr val="FEC60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800"/>
            </a:p>
          </p:txBody>
        </p:sp>
      </p:grp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175" y="229731"/>
            <a:ext cx="3247130" cy="779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83944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1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1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4812FD-D60E-4858-BC02-A303ACD53314}" type="datetimeFigureOut">
              <a:rPr lang="en-GB" smtClean="0"/>
              <a:t>02/02/2021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D3C2D-6F29-4C0D-85EB-5D354AF6991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38665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9" y="365128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90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90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4812FD-D60E-4858-BC02-A303ACD53314}" type="datetimeFigureOut">
              <a:rPr lang="en-GB" smtClean="0"/>
              <a:t>02/02/2021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D3C2D-6F29-4C0D-85EB-5D354AF6991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08871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4812FD-D60E-4858-BC02-A303ACD53314}" type="datetimeFigureOut">
              <a:rPr lang="en-GB" smtClean="0"/>
              <a:t>02/02/2021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D3C2D-6F29-4C0D-85EB-5D354AF6991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31637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0" y="-11568"/>
            <a:ext cx="12192000" cy="594703"/>
          </a:xfrm>
          <a:prstGeom prst="rect">
            <a:avLst/>
          </a:prstGeom>
          <a:solidFill>
            <a:srgbClr val="2010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4812FD-D60E-4858-BC02-A303ACD53314}" type="datetimeFigureOut">
              <a:rPr lang="en-GB" smtClean="0"/>
              <a:t>02/02/2021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D3C2D-6F29-4C0D-85EB-5D354AF69917}" type="slidenum">
              <a:rPr lang="en-GB" smtClean="0"/>
              <a:t>‹#›</a:t>
            </a:fld>
            <a:endParaRPr lang="en-GB"/>
          </a:p>
        </p:txBody>
      </p:sp>
      <p:sp>
        <p:nvSpPr>
          <p:cNvPr id="7" name="Rectangle 6"/>
          <p:cNvSpPr/>
          <p:nvPr userDrawn="1"/>
        </p:nvSpPr>
        <p:spPr>
          <a:xfrm>
            <a:off x="0" y="6479177"/>
            <a:ext cx="12192000" cy="378823"/>
          </a:xfrm>
          <a:prstGeom prst="rect">
            <a:avLst/>
          </a:prstGeom>
          <a:solidFill>
            <a:srgbClr val="2010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sp>
        <p:nvSpPr>
          <p:cNvPr id="8" name="TextBox 7"/>
          <p:cNvSpPr txBox="1"/>
          <p:nvPr userDrawn="1"/>
        </p:nvSpPr>
        <p:spPr>
          <a:xfrm>
            <a:off x="572924" y="6512739"/>
            <a:ext cx="369948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o-RO" sz="900" dirty="0" smtClean="0">
                <a:solidFill>
                  <a:schemeClr val="bg1"/>
                </a:solidFill>
                <a:latin typeface="Trebuchet MS" panose="020B0603020202020204" pitchFamily="34" charset="0"/>
              </a:rPr>
              <a:t>www.oanabizgan.com </a:t>
            </a:r>
            <a:r>
              <a:rPr lang="ro-RO" sz="900" dirty="0" smtClean="0">
                <a:solidFill>
                  <a:schemeClr val="bg1"/>
                </a:solidFill>
                <a:latin typeface="Trebuchet MS" panose="020B0603020202020204" pitchFamily="34" charset="0"/>
                <a:sym typeface="Symbol" panose="05050102010706020507" pitchFamily="18" charset="2"/>
              </a:rPr>
              <a:t></a:t>
            </a:r>
            <a:r>
              <a:rPr lang="ro-RO" sz="900" baseline="0" dirty="0" smtClean="0">
                <a:solidFill>
                  <a:schemeClr val="bg1"/>
                </a:solidFill>
                <a:latin typeface="Trebuchet MS" panose="020B0603020202020204" pitchFamily="34" charset="0"/>
                <a:sym typeface="Symbol" panose="05050102010706020507" pitchFamily="18" charset="2"/>
              </a:rPr>
              <a:t> Decembrie 2020</a:t>
            </a:r>
            <a:endParaRPr lang="en-GB" sz="900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175" y="163056"/>
            <a:ext cx="1629995" cy="391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24724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8"/>
            <a:ext cx="6172201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4812FD-D60E-4858-BC02-A303ACD53314}" type="datetimeFigureOut">
              <a:rPr lang="en-GB" smtClean="0"/>
              <a:t>02/02/2021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D3C2D-6F29-4C0D-85EB-5D354AF6991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45541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8"/>
            <a:ext cx="6172201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4812FD-D60E-4858-BC02-A303ACD53314}" type="datetimeFigureOut">
              <a:rPr lang="en-GB" smtClean="0"/>
              <a:t>02/02/2021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D3C2D-6F29-4C0D-85EB-5D354AF6991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15961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4812FD-D60E-4858-BC02-A303ACD53314}" type="datetimeFigureOut">
              <a:rPr lang="en-GB" smtClean="0"/>
              <a:t>02/02/2021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D3C2D-6F29-4C0D-85EB-5D354AF6991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63258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4812FD-D60E-4858-BC02-A303ACD53314}" type="datetimeFigureOut">
              <a:rPr lang="en-GB" smtClean="0"/>
              <a:t>02/02/2021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D3C2D-6F29-4C0D-85EB-5D354AF6991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42420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1" y="365128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1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1" y="635635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4812FD-D60E-4858-BC02-A303ACD53314}" type="datetimeFigureOut">
              <a:rPr lang="en-GB" smtClean="0"/>
              <a:t>02/02/2021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1" y="6356353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5635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0D3C2D-6F29-4C0D-85EB-5D354AF6991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43597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enat.ro/" TargetMode="Externa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cdep.ro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37762" y="289127"/>
            <a:ext cx="5453064" cy="756892"/>
          </a:xfrm>
        </p:spPr>
        <p:txBody>
          <a:bodyPr>
            <a:normAutofit/>
          </a:bodyPr>
          <a:lstStyle/>
          <a:p>
            <a:r>
              <a:rPr lang="ro-RO" sz="1800" dirty="0" smtClean="0"/>
              <a:t>The number of women MPs in Romanian Parliament</a:t>
            </a:r>
            <a:endParaRPr lang="en-GB" sz="1800" dirty="0"/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49795763"/>
              </p:ext>
            </p:extLst>
          </p:nvPr>
        </p:nvGraphicFramePr>
        <p:xfrm>
          <a:off x="1160207" y="1120877"/>
          <a:ext cx="9920748" cy="47784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4651610" y="5974212"/>
            <a:ext cx="29379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sz="1200" dirty="0" smtClean="0">
                <a:latin typeface="Trebuchet MS" panose="020B0603020202020204" pitchFamily="34" charset="0"/>
              </a:rPr>
              <a:t>Sursa: </a:t>
            </a:r>
            <a:r>
              <a:rPr lang="ro-RO" sz="1200" dirty="0" smtClean="0">
                <a:latin typeface="Trebuchet MS" panose="020B0603020202020204" pitchFamily="34" charset="0"/>
                <a:hlinkClick r:id="rId3"/>
              </a:rPr>
              <a:t>www.senat.ro</a:t>
            </a:r>
            <a:r>
              <a:rPr lang="ro-RO" sz="1200" dirty="0" smtClean="0">
                <a:latin typeface="Trebuchet MS" panose="020B0603020202020204" pitchFamily="34" charset="0"/>
              </a:rPr>
              <a:t>; </a:t>
            </a:r>
            <a:r>
              <a:rPr lang="ro-RO" sz="1200" dirty="0" smtClean="0">
                <a:latin typeface="Trebuchet MS" panose="020B0603020202020204" pitchFamily="34" charset="0"/>
                <a:hlinkClick r:id="rId4"/>
              </a:rPr>
              <a:t>www.cdep.ro</a:t>
            </a:r>
            <a:r>
              <a:rPr lang="ro-RO" sz="1200" dirty="0" smtClean="0">
                <a:latin typeface="Trebuchet MS" panose="020B0603020202020204" pitchFamily="34" charset="0"/>
              </a:rPr>
              <a:t> </a:t>
            </a:r>
            <a:endParaRPr lang="en-US" sz="12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2616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17</Words>
  <Application>Microsoft Office PowerPoint</Application>
  <PresentationFormat>Widescreen</PresentationFormat>
  <Paragraphs>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Symbol</vt:lpstr>
      <vt:lpstr>Trebuchet MS</vt:lpstr>
      <vt:lpstr>1_Office Theme</vt:lpstr>
      <vt:lpstr>The number of women MPs in Romanian Parliament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Conducerea asistată pentru persoane de peste 16 ani</dc:title>
  <dc:creator>Andreea Bocaneala</dc:creator>
  <cp:lastModifiedBy>Andreea Bocaneala</cp:lastModifiedBy>
  <cp:revision>9</cp:revision>
  <dcterms:created xsi:type="dcterms:W3CDTF">2020-12-14T15:57:36Z</dcterms:created>
  <dcterms:modified xsi:type="dcterms:W3CDTF">2021-02-02T10:05:43Z</dcterms:modified>
</cp:coreProperties>
</file>